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7" r:id="rId5"/>
    <p:sldId id="258" r:id="rId6"/>
    <p:sldId id="259" r:id="rId7"/>
    <p:sldId id="287" r:id="rId8"/>
    <p:sldId id="263" r:id="rId9"/>
    <p:sldId id="286" r:id="rId10"/>
    <p:sldId id="283" r:id="rId11"/>
    <p:sldId id="284" r:id="rId12"/>
    <p:sldId id="285" r:id="rId13"/>
    <p:sldId id="265" r:id="rId14"/>
    <p:sldId id="266" r:id="rId15"/>
    <p:sldId id="268" r:id="rId16"/>
    <p:sldId id="269" r:id="rId17"/>
    <p:sldId id="271" r:id="rId18"/>
    <p:sldId id="274" r:id="rId19"/>
    <p:sldId id="272" r:id="rId20"/>
    <p:sldId id="273" r:id="rId21"/>
    <p:sldId id="275" r:id="rId22"/>
    <p:sldId id="270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188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7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9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ning.com/books/human-in-the-loop-machine-learn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7175-E75F-40BD-81CA-D67EE8875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Deep Dive into </a:t>
            </a:r>
            <a:br>
              <a:rPr lang="en-US" sz="7200" dirty="0"/>
            </a:br>
            <a:r>
              <a:rPr lang="en-US" sz="7200" b="1" dirty="0"/>
              <a:t>Active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541FF-BA4C-49C9-BEB2-4E1F5B29F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Train neural networks more efficiently with less data</a:t>
            </a:r>
          </a:p>
          <a:p>
            <a:r>
              <a:rPr lang="en-US" dirty="0"/>
              <a:t>Christian Normand</a:t>
            </a:r>
          </a:p>
        </p:txBody>
      </p:sp>
    </p:spTree>
    <p:extLst>
      <p:ext uri="{BB962C8B-B14F-4D97-AF65-F5344CB8AC3E}">
        <p14:creationId xmlns:p14="http://schemas.microsoft.com/office/powerpoint/2010/main" val="78218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3A7B-3F90-4322-A633-3665475E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A456-D0FF-4043-828F-7DCC613FB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478024"/>
            <a:ext cx="4937760" cy="369417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Uncertainty sampling</a:t>
            </a:r>
          </a:p>
          <a:p>
            <a:pPr marL="0" indent="0">
              <a:buNone/>
            </a:pPr>
            <a:r>
              <a:rPr lang="en-US" sz="1600" dirty="0"/>
              <a:t>Sampling data that’s most confusing for the model.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85EB1-7724-4C0F-9FB6-9A097E53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t="6892" r="7036" b="9480"/>
          <a:stretch/>
        </p:blipFill>
        <p:spPr>
          <a:xfrm>
            <a:off x="1172964" y="4258437"/>
            <a:ext cx="692502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8F50A-BE39-445A-92C3-55DAE1E1E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" t="4276" r="5307" b="5036"/>
          <a:stretch/>
        </p:blipFill>
        <p:spPr>
          <a:xfrm>
            <a:off x="1172964" y="5064495"/>
            <a:ext cx="692502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C152B-8E25-4363-B122-45B365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5" t="6416" r="6160" b="6840"/>
          <a:stretch/>
        </p:blipFill>
        <p:spPr>
          <a:xfrm>
            <a:off x="1172964" y="5870553"/>
            <a:ext cx="683566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50D82-C92F-4336-9A68-92772CCE1972}"/>
              </a:ext>
            </a:extLst>
          </p:cNvPr>
          <p:cNvSpPr txBox="1"/>
          <p:nvPr/>
        </p:nvSpPr>
        <p:spPr>
          <a:xfrm>
            <a:off x="1172964" y="3780011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DC1CB-2F76-4148-BA1D-853A9CDFC6E5}"/>
              </a:ext>
            </a:extLst>
          </p:cNvPr>
          <p:cNvSpPr txBox="1"/>
          <p:nvPr/>
        </p:nvSpPr>
        <p:spPr>
          <a:xfrm>
            <a:off x="2884046" y="3780011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says: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6D53D-A74E-4F76-90C1-B594F1F27302}"/>
              </a:ext>
            </a:extLst>
          </p:cNvPr>
          <p:cNvSpPr txBox="1"/>
          <p:nvPr/>
        </p:nvSpPr>
        <p:spPr>
          <a:xfrm>
            <a:off x="2469446" y="4432060"/>
            <a:ext cx="2277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91% sure that’s a deer.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33986-6C7B-4206-96F0-05281805F950}"/>
              </a:ext>
            </a:extLst>
          </p:cNvPr>
          <p:cNvSpPr txBox="1"/>
          <p:nvPr/>
        </p:nvSpPr>
        <p:spPr>
          <a:xfrm>
            <a:off x="2469446" y="5238118"/>
            <a:ext cx="2123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99% sure that’s a car.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C9214-C371-402C-9291-FDB7BBE9AEAD}"/>
              </a:ext>
            </a:extLst>
          </p:cNvPr>
          <p:cNvSpPr txBox="1"/>
          <p:nvPr/>
        </p:nvSpPr>
        <p:spPr>
          <a:xfrm>
            <a:off x="2468974" y="5921065"/>
            <a:ext cx="292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51% sure that’s a cat…</a:t>
            </a:r>
          </a:p>
          <a:p>
            <a:r>
              <a:rPr lang="en-US" sz="1600" dirty="0"/>
              <a:t>but maybe it’s another deer.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359CBA-1290-4CEC-BE5F-34B524BA2AF1}"/>
              </a:ext>
            </a:extLst>
          </p:cNvPr>
          <p:cNvSpPr/>
          <p:nvPr/>
        </p:nvSpPr>
        <p:spPr>
          <a:xfrm>
            <a:off x="1115568" y="5822883"/>
            <a:ext cx="4276977" cy="7762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C1E56-1268-44D3-B9C2-2558D95E68F1}"/>
              </a:ext>
            </a:extLst>
          </p:cNvPr>
          <p:cNvSpPr txBox="1"/>
          <p:nvPr/>
        </p:nvSpPr>
        <p:spPr>
          <a:xfrm>
            <a:off x="162356" y="587055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  <a:p>
            <a:r>
              <a:rPr lang="en-US" dirty="0"/>
              <a:t>this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3A7B-3F90-4322-A633-3665475E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A456-D0FF-4043-828F-7DCC613FB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478024"/>
            <a:ext cx="4937760" cy="369417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Uncertainty sampling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Sampling data that’s most confusing for the model.</a:t>
            </a:r>
          </a:p>
          <a:p>
            <a:pPr marL="457200" lvl="1" indent="0">
              <a:buNone/>
            </a:pP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B538-9765-4A8A-AEEB-6C681C81C3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Diversity sampling</a:t>
            </a:r>
          </a:p>
          <a:p>
            <a:pPr marL="0" indent="0">
              <a:buNone/>
            </a:pPr>
            <a:r>
              <a:rPr lang="en-US" sz="1600" dirty="0"/>
              <a:t>Sampling data that’s the most different from what the model has already seen.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85EB1-7724-4C0F-9FB6-9A097E53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913" t="6892" r="7036" b="9480"/>
          <a:stretch/>
        </p:blipFill>
        <p:spPr>
          <a:xfrm>
            <a:off x="1172964" y="4258437"/>
            <a:ext cx="692502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8F50A-BE39-445A-92C3-55DAE1E1E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15" t="4276" r="5307" b="5036"/>
          <a:stretch/>
        </p:blipFill>
        <p:spPr>
          <a:xfrm>
            <a:off x="1172964" y="5064495"/>
            <a:ext cx="692502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C152B-8E25-4363-B122-45B365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75" t="6416" r="6160" b="6840"/>
          <a:stretch/>
        </p:blipFill>
        <p:spPr>
          <a:xfrm>
            <a:off x="1172964" y="5870553"/>
            <a:ext cx="683566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50D82-C92F-4336-9A68-92772CCE1972}"/>
              </a:ext>
            </a:extLst>
          </p:cNvPr>
          <p:cNvSpPr txBox="1"/>
          <p:nvPr/>
        </p:nvSpPr>
        <p:spPr>
          <a:xfrm>
            <a:off x="1172964" y="3780011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DC1CB-2F76-4148-BA1D-853A9CDFC6E5}"/>
              </a:ext>
            </a:extLst>
          </p:cNvPr>
          <p:cNvSpPr txBox="1"/>
          <p:nvPr/>
        </p:nvSpPr>
        <p:spPr>
          <a:xfrm>
            <a:off x="2884046" y="3780011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Model says: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6D53D-A74E-4F76-90C1-B594F1F27302}"/>
              </a:ext>
            </a:extLst>
          </p:cNvPr>
          <p:cNvSpPr txBox="1"/>
          <p:nvPr/>
        </p:nvSpPr>
        <p:spPr>
          <a:xfrm>
            <a:off x="2469446" y="4432060"/>
            <a:ext cx="2277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91% sure that’s a deer.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33986-6C7B-4206-96F0-05281805F950}"/>
              </a:ext>
            </a:extLst>
          </p:cNvPr>
          <p:cNvSpPr txBox="1"/>
          <p:nvPr/>
        </p:nvSpPr>
        <p:spPr>
          <a:xfrm>
            <a:off x="2469446" y="5238118"/>
            <a:ext cx="2123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99% sure that’s a car.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C9214-C371-402C-9291-FDB7BBE9AEAD}"/>
              </a:ext>
            </a:extLst>
          </p:cNvPr>
          <p:cNvSpPr txBox="1"/>
          <p:nvPr/>
        </p:nvSpPr>
        <p:spPr>
          <a:xfrm>
            <a:off x="2468974" y="5921065"/>
            <a:ext cx="292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51% sure that’s a cat…</a:t>
            </a:r>
          </a:p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but maybe it’s another deer.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32E82-8D2D-4D26-94E4-CA5FB587E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" t="5188" r="4383" b="5820"/>
          <a:stretch/>
        </p:blipFill>
        <p:spPr>
          <a:xfrm>
            <a:off x="6478698" y="4258437"/>
            <a:ext cx="683609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475C5A-F588-42DD-BAAC-B327B401A7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2" t="4491" r="5400" b="3646"/>
          <a:stretch/>
        </p:blipFill>
        <p:spPr>
          <a:xfrm>
            <a:off x="6478698" y="5064495"/>
            <a:ext cx="683609" cy="685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7567F0-3144-45E4-8812-AE78856640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48" t="5880" r="5444" b="5680"/>
          <a:stretch/>
        </p:blipFill>
        <p:spPr>
          <a:xfrm>
            <a:off x="6478699" y="5870553"/>
            <a:ext cx="683609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6F59EE-2714-4C91-B27B-4BF3B7D797A6}"/>
              </a:ext>
            </a:extLst>
          </p:cNvPr>
          <p:cNvSpPr txBox="1"/>
          <p:nvPr/>
        </p:nvSpPr>
        <p:spPr>
          <a:xfrm>
            <a:off x="6492799" y="3778235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BE169-DA8F-42C5-BEEE-60F7CE8BB1ED}"/>
              </a:ext>
            </a:extLst>
          </p:cNvPr>
          <p:cNvSpPr txBox="1"/>
          <p:nvPr/>
        </p:nvSpPr>
        <p:spPr>
          <a:xfrm>
            <a:off x="8203881" y="3778235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says: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7B6195-CC99-4063-B775-85D86325A4E0}"/>
              </a:ext>
            </a:extLst>
          </p:cNvPr>
          <p:cNvSpPr txBox="1"/>
          <p:nvPr/>
        </p:nvSpPr>
        <p:spPr>
          <a:xfrm>
            <a:off x="7712336" y="4435496"/>
            <a:ext cx="14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 boat!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E23B5A-8AF6-47E8-AD5E-EF6B85EB6485}"/>
              </a:ext>
            </a:extLst>
          </p:cNvPr>
          <p:cNvSpPr txBox="1"/>
          <p:nvPr/>
        </p:nvSpPr>
        <p:spPr>
          <a:xfrm>
            <a:off x="7712336" y="5115007"/>
            <a:ext cx="2185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another boat!!!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50B47-30F1-4A19-9F1D-1A53665B4D05}"/>
              </a:ext>
            </a:extLst>
          </p:cNvPr>
          <p:cNvSpPr txBox="1"/>
          <p:nvPr/>
        </p:nvSpPr>
        <p:spPr>
          <a:xfrm>
            <a:off x="7712336" y="5901330"/>
            <a:ext cx="271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 frog… but I haven’t</a:t>
            </a:r>
          </a:p>
          <a:p>
            <a:r>
              <a:rPr lang="en-US" sz="1600" dirty="0"/>
              <a:t>seen many frogs before</a:t>
            </a:r>
          </a:p>
        </p:txBody>
      </p:sp>
    </p:spTree>
    <p:extLst>
      <p:ext uri="{BB962C8B-B14F-4D97-AF65-F5344CB8AC3E}">
        <p14:creationId xmlns:p14="http://schemas.microsoft.com/office/powerpoint/2010/main" val="73151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3A7B-3F90-4322-A633-3665475E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A456-D0FF-4043-828F-7DCC613FB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478024"/>
            <a:ext cx="4937760" cy="369417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Uncertainty sampling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Sampling data that’s most confusing for the model.</a:t>
            </a:r>
          </a:p>
          <a:p>
            <a:pPr marL="457200" lvl="1" indent="0">
              <a:buNone/>
            </a:pPr>
            <a:endParaRPr lang="en-US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B538-9765-4A8A-AEEB-6C681C81C3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Diversity sampling</a:t>
            </a:r>
          </a:p>
          <a:p>
            <a:pPr marL="0" indent="0">
              <a:buNone/>
            </a:pPr>
            <a:r>
              <a:rPr lang="en-US" sz="1600" dirty="0"/>
              <a:t>Sampling data that’s the most different from what the model has already seen.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85EB1-7724-4C0F-9FB6-9A097E53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913" t="6892" r="7036" b="9480"/>
          <a:stretch/>
        </p:blipFill>
        <p:spPr>
          <a:xfrm>
            <a:off x="1172964" y="4258437"/>
            <a:ext cx="692502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8F50A-BE39-445A-92C3-55DAE1E1E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15" t="4276" r="5307" b="5036"/>
          <a:stretch/>
        </p:blipFill>
        <p:spPr>
          <a:xfrm>
            <a:off x="1172964" y="5064495"/>
            <a:ext cx="692502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C152B-8E25-4363-B122-45B365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75" t="6416" r="6160" b="6840"/>
          <a:stretch/>
        </p:blipFill>
        <p:spPr>
          <a:xfrm>
            <a:off x="1172964" y="5870553"/>
            <a:ext cx="683566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50D82-C92F-4336-9A68-92772CCE1972}"/>
              </a:ext>
            </a:extLst>
          </p:cNvPr>
          <p:cNvSpPr txBox="1"/>
          <p:nvPr/>
        </p:nvSpPr>
        <p:spPr>
          <a:xfrm>
            <a:off x="1172964" y="3780011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DC1CB-2F76-4148-BA1D-853A9CDFC6E5}"/>
              </a:ext>
            </a:extLst>
          </p:cNvPr>
          <p:cNvSpPr txBox="1"/>
          <p:nvPr/>
        </p:nvSpPr>
        <p:spPr>
          <a:xfrm>
            <a:off x="2884046" y="3780011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Model says: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6D53D-A74E-4F76-90C1-B594F1F27302}"/>
              </a:ext>
            </a:extLst>
          </p:cNvPr>
          <p:cNvSpPr txBox="1"/>
          <p:nvPr/>
        </p:nvSpPr>
        <p:spPr>
          <a:xfrm>
            <a:off x="2469446" y="4432060"/>
            <a:ext cx="2277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91% sure that’s a deer.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33986-6C7B-4206-96F0-05281805F950}"/>
              </a:ext>
            </a:extLst>
          </p:cNvPr>
          <p:cNvSpPr txBox="1"/>
          <p:nvPr/>
        </p:nvSpPr>
        <p:spPr>
          <a:xfrm>
            <a:off x="2469446" y="5238118"/>
            <a:ext cx="2123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99% sure that’s a car.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C9214-C371-402C-9291-FDB7BBE9AEAD}"/>
              </a:ext>
            </a:extLst>
          </p:cNvPr>
          <p:cNvSpPr txBox="1"/>
          <p:nvPr/>
        </p:nvSpPr>
        <p:spPr>
          <a:xfrm>
            <a:off x="2468974" y="5921065"/>
            <a:ext cx="292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51% sure that’s a cat…</a:t>
            </a:r>
          </a:p>
          <a:p>
            <a:r>
              <a:rPr lang="en-US" sz="16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but maybe it’s another deer.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32E82-8D2D-4D26-94E4-CA5FB587E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" t="5188" r="4383" b="5820"/>
          <a:stretch/>
        </p:blipFill>
        <p:spPr>
          <a:xfrm>
            <a:off x="6478698" y="4258437"/>
            <a:ext cx="683609" cy="68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475C5A-F588-42DD-BAAC-B327B401A7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2" t="4491" r="5400" b="3646"/>
          <a:stretch/>
        </p:blipFill>
        <p:spPr>
          <a:xfrm>
            <a:off x="6478698" y="5064495"/>
            <a:ext cx="683609" cy="685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7567F0-3144-45E4-8812-AE78856640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48" t="5880" r="5444" b="5680"/>
          <a:stretch/>
        </p:blipFill>
        <p:spPr>
          <a:xfrm>
            <a:off x="6478699" y="5870553"/>
            <a:ext cx="683609" cy="685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6F59EE-2714-4C91-B27B-4BF3B7D797A6}"/>
              </a:ext>
            </a:extLst>
          </p:cNvPr>
          <p:cNvSpPr txBox="1"/>
          <p:nvPr/>
        </p:nvSpPr>
        <p:spPr>
          <a:xfrm>
            <a:off x="6492799" y="3778235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BE169-DA8F-42C5-BEEE-60F7CE8BB1ED}"/>
              </a:ext>
            </a:extLst>
          </p:cNvPr>
          <p:cNvSpPr txBox="1"/>
          <p:nvPr/>
        </p:nvSpPr>
        <p:spPr>
          <a:xfrm>
            <a:off x="8203881" y="3778235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says: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7B6195-CC99-4063-B775-85D86325A4E0}"/>
              </a:ext>
            </a:extLst>
          </p:cNvPr>
          <p:cNvSpPr txBox="1"/>
          <p:nvPr/>
        </p:nvSpPr>
        <p:spPr>
          <a:xfrm>
            <a:off x="7712336" y="4435496"/>
            <a:ext cx="14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 boat!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E23B5A-8AF6-47E8-AD5E-EF6B85EB6485}"/>
              </a:ext>
            </a:extLst>
          </p:cNvPr>
          <p:cNvSpPr txBox="1"/>
          <p:nvPr/>
        </p:nvSpPr>
        <p:spPr>
          <a:xfrm>
            <a:off x="7712336" y="5115007"/>
            <a:ext cx="2185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another boat!!!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D50B47-30F1-4A19-9F1D-1A53665B4D05}"/>
              </a:ext>
            </a:extLst>
          </p:cNvPr>
          <p:cNvSpPr txBox="1"/>
          <p:nvPr/>
        </p:nvSpPr>
        <p:spPr>
          <a:xfrm>
            <a:off x="7712336" y="5901330"/>
            <a:ext cx="271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That’s a frog… but I haven’t</a:t>
            </a:r>
          </a:p>
          <a:p>
            <a:r>
              <a:rPr lang="en-US" sz="1600" dirty="0"/>
              <a:t>seen many frogs before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B14AC4-2DEE-467D-BA0E-3C05969161A2}"/>
              </a:ext>
            </a:extLst>
          </p:cNvPr>
          <p:cNvSpPr/>
          <p:nvPr/>
        </p:nvSpPr>
        <p:spPr>
          <a:xfrm>
            <a:off x="6394536" y="5822882"/>
            <a:ext cx="4276977" cy="77626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7C3A06-5FA4-46F2-8069-FB25F4E9B8C9}"/>
              </a:ext>
            </a:extLst>
          </p:cNvPr>
          <p:cNvSpPr txBox="1"/>
          <p:nvPr/>
        </p:nvSpPr>
        <p:spPr>
          <a:xfrm>
            <a:off x="10684814" y="601634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it.</a:t>
            </a:r>
          </a:p>
        </p:txBody>
      </p:sp>
    </p:spTree>
    <p:extLst>
      <p:ext uri="{BB962C8B-B14F-4D97-AF65-F5344CB8AC3E}">
        <p14:creationId xmlns:p14="http://schemas.microsoft.com/office/powerpoint/2010/main" val="180225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AFB2-2F41-45C8-A258-E746B7D5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FECF-BF91-48D0-AB83-90EA620E6E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</a:t>
            </a:r>
            <a:r>
              <a:rPr lang="en-US" sz="2000" b="1" dirty="0"/>
              <a:t>uncertainty sampling</a:t>
            </a:r>
            <a:r>
              <a:rPr lang="en-US" sz="2000" dirty="0"/>
              <a:t> to find the 1,000 most confusing images.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/>
              <a:t>From these images, apply </a:t>
            </a:r>
            <a:r>
              <a:rPr lang="en-US" sz="2000" b="1" dirty="0"/>
              <a:t>diversity sampling </a:t>
            </a:r>
            <a:r>
              <a:rPr lang="en-US" sz="2000" dirty="0"/>
              <a:t>to pick 90 that provide a diverse representation of your sample space.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/>
              <a:t>Use </a:t>
            </a:r>
            <a:r>
              <a:rPr lang="en-US" sz="2000" b="1" dirty="0"/>
              <a:t>random sampling</a:t>
            </a:r>
            <a:r>
              <a:rPr lang="en-US" sz="2000" dirty="0"/>
              <a:t> to pick the final ten images.</a:t>
            </a:r>
          </a:p>
        </p:txBody>
      </p:sp>
      <p:pic>
        <p:nvPicPr>
          <p:cNvPr id="6" name="Content Placeholder 5" descr="Cauldron with solid fill">
            <a:extLst>
              <a:ext uri="{FF2B5EF4-FFF2-40B4-BE49-F238E27FC236}">
                <a16:creationId xmlns:a16="http://schemas.microsoft.com/office/drawing/2014/main" id="{0D8C745D-098A-4CFF-8E44-2250167F61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4380" y="2478024"/>
            <a:ext cx="3101810" cy="3101810"/>
          </a:xfrm>
        </p:spPr>
      </p:pic>
    </p:spTree>
    <p:extLst>
      <p:ext uri="{BB962C8B-B14F-4D97-AF65-F5344CB8AC3E}">
        <p14:creationId xmlns:p14="http://schemas.microsoft.com/office/powerpoint/2010/main" val="315202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8D6-C111-414A-892A-A60D3A5A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7C22-C9C3-494C-8844-AEEF3BB2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6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EA4CB-9258-4D1D-B179-5EC044D1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The CIFAR-10 Dataset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026856F-F47A-4BFA-A830-AD154F8BE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055327"/>
            <a:ext cx="4571999" cy="3776975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 dirty="0"/>
              <a:t>60,000 tiny images evenly split into ten categories</a:t>
            </a:r>
          </a:p>
          <a:p>
            <a:pPr marL="0"/>
            <a:r>
              <a:rPr lang="en-US" sz="1800" dirty="0"/>
              <a:t>I used 49,000 for training, 1,000 for validation, and 10,000 for testing.</a:t>
            </a:r>
            <a:endParaRPr lang="en-US" sz="1400" dirty="0"/>
          </a:p>
          <a:p>
            <a:pPr marL="0"/>
            <a:r>
              <a:rPr lang="en-US" sz="1800" dirty="0"/>
              <a:t>This is a commonly used dataset for image classification. There are plenty of models out there that have achieved ~90% accuracy.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3CFD7D-7258-457E-862F-4763491BB3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35" t="1" r="3870" b="1"/>
          <a:stretch/>
        </p:blipFill>
        <p:spPr>
          <a:xfrm>
            <a:off x="5746898" y="965649"/>
            <a:ext cx="5600806" cy="52861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85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BD83-A30F-4FFF-9FA5-CC520C93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AC7B-ECE2-4AC6-AABA-A7AC9AF09C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 used a convolutional neural network with one hidden layer.</a:t>
            </a:r>
          </a:p>
          <a:p>
            <a:r>
              <a:rPr lang="en-US" sz="2400" dirty="0"/>
              <a:t>The model maxed out at 50% accuracy.</a:t>
            </a:r>
          </a:p>
          <a:p>
            <a:r>
              <a:rPr lang="en-US" sz="2400" dirty="0"/>
              <a:t>I chose a simpler model to see if it would be faster to train, acknowledging it could impact accuracy.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8FB0ED-8BDC-4DE9-8C37-FC17D15F03B3}"/>
              </a:ext>
            </a:extLst>
          </p:cNvPr>
          <p:cNvGrpSpPr/>
          <p:nvPr/>
        </p:nvGrpSpPr>
        <p:grpSpPr>
          <a:xfrm>
            <a:off x="7687339" y="2461438"/>
            <a:ext cx="2923954" cy="3560845"/>
            <a:chOff x="7687339" y="2748515"/>
            <a:chExt cx="2923954" cy="356084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D10DEFD-99D2-4814-810A-230C257A9D61}"/>
                </a:ext>
              </a:extLst>
            </p:cNvPr>
            <p:cNvSpPr/>
            <p:nvPr/>
          </p:nvSpPr>
          <p:spPr>
            <a:xfrm>
              <a:off x="7687339" y="2748515"/>
              <a:ext cx="2923954" cy="47314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Convolutional 2D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5EC399-6256-49A2-AC00-EE22FF3F7E11}"/>
                </a:ext>
              </a:extLst>
            </p:cNvPr>
            <p:cNvSpPr/>
            <p:nvPr/>
          </p:nvSpPr>
          <p:spPr>
            <a:xfrm>
              <a:off x="7687339" y="3366054"/>
              <a:ext cx="2923954" cy="47314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Convolutional 2D layer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B868AA-A00E-4AF5-90E7-3113267AD594}"/>
                </a:ext>
              </a:extLst>
            </p:cNvPr>
            <p:cNvSpPr/>
            <p:nvPr/>
          </p:nvSpPr>
          <p:spPr>
            <a:xfrm>
              <a:off x="7687339" y="3983593"/>
              <a:ext cx="2923954" cy="473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Max pooling layer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0C2ED5-C88D-4214-9A27-F571354A373A}"/>
                </a:ext>
              </a:extLst>
            </p:cNvPr>
            <p:cNvSpPr/>
            <p:nvPr/>
          </p:nvSpPr>
          <p:spPr>
            <a:xfrm>
              <a:off x="7687339" y="4601132"/>
              <a:ext cx="2923954" cy="47314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Flatten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7527B95-DAC4-4B66-9A11-CCC206391409}"/>
                </a:ext>
              </a:extLst>
            </p:cNvPr>
            <p:cNvSpPr/>
            <p:nvPr/>
          </p:nvSpPr>
          <p:spPr>
            <a:xfrm>
              <a:off x="7687339" y="5218671"/>
              <a:ext cx="2923954" cy="47314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Dense 128 neuron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288995-D87A-4EB1-AEF7-38FD2C2B9EE8}"/>
                </a:ext>
              </a:extLst>
            </p:cNvPr>
            <p:cNvSpPr/>
            <p:nvPr/>
          </p:nvSpPr>
          <p:spPr>
            <a:xfrm>
              <a:off x="7687339" y="5836211"/>
              <a:ext cx="2923954" cy="47314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10 neuron output (</a:t>
              </a:r>
              <a:r>
                <a:rPr lang="en-US" sz="1600" dirty="0" err="1"/>
                <a:t>softmax</a:t>
              </a:r>
              <a:r>
                <a:rPr lang="en-US" sz="16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07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1730-2245-4D5E-A4C1-E763DB40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4A6F-D982-4935-B8F7-C4CBAA3537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Try different percentages of uncertainty sampling [0%, 10%, 20%... 100%], and see how that affects the time it takes for the model to reach 50% accuracy.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600" dirty="0"/>
              <a:t>Diversity sampling would have been interesting to implement as well, but I did not have time.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600" dirty="0"/>
              <a:t>Start each trial by training the model on a randomly selected batch of 1,000 images.</a:t>
            </a:r>
          </a:p>
        </p:txBody>
      </p:sp>
      <p:pic>
        <p:nvPicPr>
          <p:cNvPr id="17" name="Graphic 16" descr="Graph paper with calculator, ruler, highlighter, and pencils">
            <a:extLst>
              <a:ext uri="{FF2B5EF4-FFF2-40B4-BE49-F238E27FC236}">
                <a16:creationId xmlns:a16="http://schemas.microsoft.com/office/drawing/2014/main" id="{A50E4471-7AE5-4324-BC91-6BBCA22A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6711" y="1626781"/>
            <a:ext cx="4917557" cy="49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9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1730-2245-4D5E-A4C1-E763DB40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4A6F-D982-4935-B8F7-C4CBAA3537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After the first training batch, use the uncertainty sampling protocol for that trial to add another 1,000 images to the training set.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sz="1600" dirty="0"/>
              <a:t>I used </a:t>
            </a:r>
            <a:r>
              <a:rPr lang="en-US" sz="1600" i="1" dirty="0"/>
              <a:t>margin of confidence </a:t>
            </a:r>
            <a:r>
              <a:rPr lang="en-US" sz="1600" dirty="0"/>
              <a:t>to rank images by their level of uncertainty.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sz="1600" dirty="0"/>
              <a:t>Retrain the model and repeat until the training set includes all 49,000 training images.</a:t>
            </a:r>
          </a:p>
          <a:p>
            <a:pPr marL="0" indent="0">
              <a:buNone/>
            </a:pPr>
            <a:endParaRPr lang="en-US" sz="700" dirty="0"/>
          </a:p>
          <a:p>
            <a:r>
              <a:rPr lang="en-US" sz="1600" dirty="0"/>
              <a:t>Run three trials for each sampling protocol.</a:t>
            </a:r>
          </a:p>
        </p:txBody>
      </p:sp>
      <p:pic>
        <p:nvPicPr>
          <p:cNvPr id="8" name="Graphic 7" descr="Graph paper with calculator, ruler, highlighter, and pencils">
            <a:extLst>
              <a:ext uri="{FF2B5EF4-FFF2-40B4-BE49-F238E27FC236}">
                <a16:creationId xmlns:a16="http://schemas.microsoft.com/office/drawing/2014/main" id="{B9A1C799-10FD-452A-9D30-58077B1ED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6711" y="1626781"/>
            <a:ext cx="4917557" cy="49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9BEA-397C-4625-BE2B-2FD28988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Concern: Speed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6673C-7EFE-4E9D-994F-75EE1B942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478024"/>
            <a:ext cx="5839826" cy="3694176"/>
          </a:xfrm>
        </p:spPr>
        <p:txBody>
          <a:bodyPr>
            <a:normAutofit/>
          </a:bodyPr>
          <a:lstStyle/>
          <a:p>
            <a:r>
              <a:rPr lang="en-US" sz="2400" dirty="0"/>
              <a:t>The experiment consisted of 1,600+ CNNs.</a:t>
            </a:r>
          </a:p>
          <a:p>
            <a:r>
              <a:rPr lang="en-US" sz="2400" dirty="0"/>
              <a:t>Using a GPU or TPU would have been ideal but was not an option.</a:t>
            </a:r>
          </a:p>
        </p:txBody>
      </p:sp>
      <p:pic>
        <p:nvPicPr>
          <p:cNvPr id="5" name="Content Placeholder 11" descr="Shape&#10;&#10;Description automatically generated">
            <a:extLst>
              <a:ext uri="{FF2B5EF4-FFF2-40B4-BE49-F238E27FC236}">
                <a16:creationId xmlns:a16="http://schemas.microsoft.com/office/drawing/2014/main" id="{F1DAF501-B54B-4E60-8A3A-C69DFB7FEA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6" y="2663454"/>
            <a:ext cx="2247184" cy="26379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95F66-C177-47B0-9126-8F6CBD5C4EAA}"/>
              </a:ext>
            </a:extLst>
          </p:cNvPr>
          <p:cNvSpPr txBox="1"/>
          <p:nvPr/>
        </p:nvSpPr>
        <p:spPr>
          <a:xfrm>
            <a:off x="2746631" y="5454503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My laptop</a:t>
            </a:r>
          </a:p>
        </p:txBody>
      </p:sp>
    </p:spTree>
    <p:extLst>
      <p:ext uri="{BB962C8B-B14F-4D97-AF65-F5344CB8AC3E}">
        <p14:creationId xmlns:p14="http://schemas.microsoft.com/office/powerpoint/2010/main" val="411161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EDFE4-7539-4F27-BB49-3F0324BB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Roadmap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9C25-E261-49BE-8DCA-8CE1392AA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Introduce problem statement</a:t>
            </a:r>
          </a:p>
          <a:p>
            <a:r>
              <a:rPr lang="en-US" sz="1800" dirty="0"/>
              <a:t>Define active learning</a:t>
            </a:r>
          </a:p>
          <a:p>
            <a:r>
              <a:rPr lang="en-US" sz="1800" dirty="0"/>
              <a:t>Review experiment </a:t>
            </a:r>
          </a:p>
          <a:p>
            <a:r>
              <a:rPr lang="en-US" sz="1800" dirty="0"/>
              <a:t>Discuss results</a:t>
            </a:r>
          </a:p>
          <a:p>
            <a:r>
              <a:rPr lang="en-US" sz="1800" dirty="0"/>
              <a:t>Reflect on lessons learned</a:t>
            </a:r>
          </a:p>
        </p:txBody>
      </p:sp>
      <p:pic>
        <p:nvPicPr>
          <p:cNvPr id="6" name="Content Placeholder 5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A124ABDC-4EF5-47D0-ADB8-AE72A2A6C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5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31AD7-1743-4B4E-A9B2-443DF4B57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Solution: Multiprocessing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E23CA7C-17B3-42F3-A3BE-7F278A8A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9" r="2" b="4178"/>
          <a:stretch/>
        </p:blipFill>
        <p:spPr>
          <a:xfrm>
            <a:off x="908304" y="2227520"/>
            <a:ext cx="6009855" cy="406695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592592-1FC2-4B32-AB63-ED9513C13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I refactored my code using the </a:t>
            </a:r>
            <a:r>
              <a:rPr lang="en-US" sz="1800" dirty="0" err="1"/>
              <a:t>multiprocess</a:t>
            </a:r>
            <a:r>
              <a:rPr lang="en-US" sz="1800" dirty="0"/>
              <a:t> package and ran the experiment in a Google AI notebook with 16 CPUs</a:t>
            </a:r>
          </a:p>
        </p:txBody>
      </p:sp>
    </p:spTree>
    <p:extLst>
      <p:ext uri="{BB962C8B-B14F-4D97-AF65-F5344CB8AC3E}">
        <p14:creationId xmlns:p14="http://schemas.microsoft.com/office/powerpoint/2010/main" val="394472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8D6-C111-414A-892A-A60D3A5A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7C22-C9C3-494C-8844-AEEF3BB2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E8E4-BFCB-4C41-AA75-9F02DE87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1D87A-2F08-410B-A2DD-225B4D775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" t="2747" r="1674" b="2434"/>
          <a:stretch/>
        </p:blipFill>
        <p:spPr>
          <a:xfrm>
            <a:off x="2211300" y="2892056"/>
            <a:ext cx="7769400" cy="3425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C5DB4-9A11-4090-A1C0-2839AB691EE6}"/>
              </a:ext>
            </a:extLst>
          </p:cNvPr>
          <p:cNvSpPr txBox="1"/>
          <p:nvPr/>
        </p:nvSpPr>
        <p:spPr>
          <a:xfrm>
            <a:off x="2993065" y="2397641"/>
            <a:ext cx="268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Sampling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302EC-3210-4E28-8A74-916DBEF3A733}"/>
              </a:ext>
            </a:extLst>
          </p:cNvPr>
          <p:cNvSpPr txBox="1"/>
          <p:nvPr/>
        </p:nvSpPr>
        <p:spPr>
          <a:xfrm>
            <a:off x="8112641" y="3758609"/>
            <a:ext cx="132856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50% Accuracy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C5582D-AB43-4909-9C50-4CD542F44E49}"/>
              </a:ext>
            </a:extLst>
          </p:cNvPr>
          <p:cNvCxnSpPr>
            <a:cxnSpLocks/>
          </p:cNvCxnSpPr>
          <p:nvPr/>
        </p:nvCxnSpPr>
        <p:spPr>
          <a:xfrm>
            <a:off x="9494874" y="4066386"/>
            <a:ext cx="244549" cy="1972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7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D608-2427-4406-890A-33B7B7FF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Results…?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6ED904D6-1551-42A8-A1DC-4BA70D4A13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83" y="2069568"/>
            <a:ext cx="6172201" cy="4114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F7F45-A6D2-4C18-A76E-56604A9A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1284" y="2478024"/>
            <a:ext cx="4202412" cy="3694176"/>
          </a:xfrm>
        </p:spPr>
        <p:txBody>
          <a:bodyPr>
            <a:normAutofit/>
          </a:bodyPr>
          <a:lstStyle/>
          <a:p>
            <a:r>
              <a:rPr lang="en-US" sz="2000" dirty="0"/>
              <a:t>I derived a formula to generate dummy results so I could start working on charts while the experiment was running.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000" dirty="0"/>
              <a:t>This is what I hoped the results would look like.</a:t>
            </a: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187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1973B1-E167-416A-9F15-3CA91071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2071104"/>
            <a:ext cx="6172200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21D608-2427-4406-890A-33B7B7FF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F7F45-A6D2-4C18-A76E-56604A9A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81284" y="2478024"/>
            <a:ext cx="4202412" cy="36941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 derived a formula to generate dummy results so I could start working on charts while the experiment was running.</a:t>
            </a:r>
          </a:p>
          <a:p>
            <a:pPr marL="0" indent="0">
              <a:buNone/>
            </a:pPr>
            <a:endParaRPr lang="en-US" sz="12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This is what I hoped the results would look like.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000" b="1" dirty="0"/>
              <a:t>This is what the results actually looked like.</a:t>
            </a:r>
          </a:p>
        </p:txBody>
      </p:sp>
    </p:spTree>
    <p:extLst>
      <p:ext uri="{BB962C8B-B14F-4D97-AF65-F5344CB8AC3E}">
        <p14:creationId xmlns:p14="http://schemas.microsoft.com/office/powerpoint/2010/main" val="169033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6757-29BA-4D56-AB10-0E8C8E6E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unexpected 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FAD8-E5D5-427C-AC0C-B57435C9FE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First guess: </a:t>
            </a:r>
            <a:r>
              <a:rPr lang="en-US" dirty="0"/>
              <a:t>The model wasn’t strong enough.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Second guess: </a:t>
            </a:r>
            <a:r>
              <a:rPr lang="en-US" dirty="0"/>
              <a:t>A different method of uncertainty sampling might have led to better performance.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Third guess: </a:t>
            </a:r>
            <a:r>
              <a:rPr lang="en-US" dirty="0"/>
              <a:t>Incorporating diversity sampling might have led to better performance.</a:t>
            </a:r>
            <a:endParaRPr lang="en-US" b="1" dirty="0"/>
          </a:p>
        </p:txBody>
      </p:sp>
      <p:pic>
        <p:nvPicPr>
          <p:cNvPr id="6" name="Content Placeholder 5" descr="Magnifying glass and question mark">
            <a:extLst>
              <a:ext uri="{FF2B5EF4-FFF2-40B4-BE49-F238E27FC236}">
                <a16:creationId xmlns:a16="http://schemas.microsoft.com/office/drawing/2014/main" id="{DEEE1DAD-315C-4874-AF6A-968FBBCB90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8" r="17710"/>
          <a:stretch/>
        </p:blipFill>
        <p:spPr>
          <a:xfrm>
            <a:off x="7873409" y="2584540"/>
            <a:ext cx="3075432" cy="3055121"/>
          </a:xfrm>
        </p:spPr>
      </p:pic>
    </p:spTree>
    <p:extLst>
      <p:ext uri="{BB962C8B-B14F-4D97-AF65-F5344CB8AC3E}">
        <p14:creationId xmlns:p14="http://schemas.microsoft.com/office/powerpoint/2010/main" val="2471204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8D6-C111-414A-892A-A60D3A5A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 on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7C22-C9C3-494C-8844-AEEF3BB2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3AF5-A9CA-468C-90B8-4E468223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2034-01A0-453D-90C7-AE5DCED57C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Created an object-oriented framework for running iterative experiments using any type of model.</a:t>
            </a:r>
          </a:p>
          <a:p>
            <a:r>
              <a:rPr lang="en-US" dirty="0"/>
              <a:t>Learned how to use the multiprocessing package and Google AI notebooks.</a:t>
            </a:r>
          </a:p>
          <a:p>
            <a:r>
              <a:rPr lang="en-US" dirty="0"/>
              <a:t>Continuing to learn about active learning, a very useful technique in industry.</a:t>
            </a:r>
          </a:p>
          <a:p>
            <a:endParaRPr lang="en-US" dirty="0"/>
          </a:p>
        </p:txBody>
      </p:sp>
      <p:pic>
        <p:nvPicPr>
          <p:cNvPr id="6" name="Content Placeholder 5" descr="Checklist with solid fill">
            <a:extLst>
              <a:ext uri="{FF2B5EF4-FFF2-40B4-BE49-F238E27FC236}">
                <a16:creationId xmlns:a16="http://schemas.microsoft.com/office/drawing/2014/main" id="{D4F9A1FC-105D-4250-95C9-4EC6F5ADF0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369" y="2353003"/>
            <a:ext cx="3370319" cy="3370319"/>
          </a:xfrm>
        </p:spPr>
      </p:pic>
    </p:spTree>
    <p:extLst>
      <p:ext uri="{BB962C8B-B14F-4D97-AF65-F5344CB8AC3E}">
        <p14:creationId xmlns:p14="http://schemas.microsoft.com/office/powerpoint/2010/main" val="86351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6CF-688C-4617-9CD6-025D19A3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for week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AF7A-702E-4DDD-A73B-CDCB69126D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Run the experiment with a better model</a:t>
            </a:r>
          </a:p>
          <a:p>
            <a:r>
              <a:rPr lang="en-US" dirty="0"/>
              <a:t>Implement diversity sampling</a:t>
            </a:r>
          </a:p>
          <a:p>
            <a:r>
              <a:rPr lang="en-US" dirty="0"/>
              <a:t>Adjust annotation batch size for faster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F8F52-0A6B-4EA6-B79A-232CF6843E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14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6495-E1D2-466B-A4CC-0071E873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this book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253D2F-33A7-4947-B58A-8FBA45EA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340928"/>
            <a:ext cx="2945971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DF9F1-AB70-4A64-B8EA-6E47A21B2C85}"/>
              </a:ext>
            </a:extLst>
          </p:cNvPr>
          <p:cNvSpPr txBox="1"/>
          <p:nvPr/>
        </p:nvSpPr>
        <p:spPr>
          <a:xfrm>
            <a:off x="4922875" y="2340928"/>
            <a:ext cx="4720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Human-in-the-Loop Machine Learning</a:t>
            </a:r>
          </a:p>
          <a:p>
            <a:r>
              <a:rPr lang="en-US" dirty="0"/>
              <a:t>By Robert (Munro) Monarch.</a:t>
            </a:r>
          </a:p>
          <a:p>
            <a:endParaRPr lang="en-US" dirty="0"/>
          </a:p>
          <a:p>
            <a:r>
              <a:rPr lang="en-US" dirty="0"/>
              <a:t>This book provided the inspiration for this project. It’s all about active learning, and more generally, how humans and machine learning algorithms interact.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Check it out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410F-E249-4B7F-AE67-CF3CCC2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Problem statement:</a:t>
            </a:r>
            <a:br>
              <a:rPr lang="en-US" dirty="0"/>
            </a:br>
            <a:r>
              <a:rPr lang="en-US" sz="3200" dirty="0"/>
              <a:t>Can active learning techniques be used to </a:t>
            </a:r>
            <a:br>
              <a:rPr lang="en-US" sz="3200" dirty="0"/>
            </a:br>
            <a:r>
              <a:rPr lang="en-US" sz="3200" dirty="0"/>
              <a:t>reduce the amount of training images required </a:t>
            </a:r>
            <a:br>
              <a:rPr lang="en-US" sz="3200" dirty="0"/>
            </a:br>
            <a:r>
              <a:rPr lang="en-US" sz="3200" dirty="0"/>
              <a:t>for a convolutional neural network (CNN) to </a:t>
            </a:r>
            <a:br>
              <a:rPr lang="en-US" sz="3200" dirty="0"/>
            </a:br>
            <a:r>
              <a:rPr lang="en-US" sz="3200" dirty="0"/>
              <a:t>reach target accuracy?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6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8D6-C111-414A-892A-A60D3A5A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Active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B7C22-C9C3-494C-8844-AEEF3BB24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C2FA2D-C3C9-4A15-9BB4-5D35F1147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Active learning: What is it?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6B579A-FAFA-4CC6-B07D-ECDAA5A40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Supervised learning requires </a:t>
            </a:r>
            <a:r>
              <a:rPr lang="en-US" sz="1800" b="1" dirty="0"/>
              <a:t>labeled data</a:t>
            </a:r>
            <a:r>
              <a:rPr lang="en-US" sz="1800" dirty="0"/>
              <a:t>.</a:t>
            </a:r>
          </a:p>
          <a:p>
            <a:r>
              <a:rPr lang="en-US" sz="1800" dirty="0"/>
              <a:t>Active learning comprises a set of techniques for selecting the data you will use to train your model.</a:t>
            </a:r>
          </a:p>
          <a:p>
            <a:r>
              <a:rPr lang="en-US" sz="1800" dirty="0"/>
              <a:t>Allows you to reach target accuracy with fewer labeled data points.</a:t>
            </a:r>
          </a:p>
          <a:p>
            <a:r>
              <a:rPr lang="en-US" sz="1800" dirty="0"/>
              <a:t>Can be used to periodically retrain models to adapt to changing data.</a:t>
            </a:r>
          </a:p>
        </p:txBody>
      </p:sp>
      <p:pic>
        <p:nvPicPr>
          <p:cNvPr id="12" name="Content Placeholder 11" descr="Icon&#10;&#10;Description automatically generated">
            <a:extLst>
              <a:ext uri="{FF2B5EF4-FFF2-40B4-BE49-F238E27FC236}">
                <a16:creationId xmlns:a16="http://schemas.microsoft.com/office/drawing/2014/main" id="{5139AD8F-D9DD-480D-9D44-27F56C6788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066" y="1277157"/>
            <a:ext cx="4237686" cy="42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6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A60E-51AD-4F57-BEE3-0476E14B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Example: Consider a blogging website that’s trying to detect aggression in its comment section.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96D07-0C52-4144-8391-FC3B1453C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698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traditional approach </a:t>
            </a:r>
            <a:r>
              <a:rPr lang="en-US" sz="2000" dirty="0"/>
              <a:t>to labeling data might look like this: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BE832E7-E1DC-4426-8886-7B187A5573E2}"/>
              </a:ext>
            </a:extLst>
          </p:cNvPr>
          <p:cNvGrpSpPr/>
          <p:nvPr/>
        </p:nvGrpSpPr>
        <p:grpSpPr>
          <a:xfrm>
            <a:off x="1182109" y="3779029"/>
            <a:ext cx="9827783" cy="2069843"/>
            <a:chOff x="1332086" y="3779029"/>
            <a:chExt cx="9827783" cy="2069843"/>
          </a:xfrm>
        </p:grpSpPr>
        <p:pic>
          <p:nvPicPr>
            <p:cNvPr id="26" name="Graphic 25" descr="Arrow Right with solid fill">
              <a:extLst>
                <a:ext uri="{FF2B5EF4-FFF2-40B4-BE49-F238E27FC236}">
                  <a16:creationId xmlns:a16="http://schemas.microsoft.com/office/drawing/2014/main" id="{D02E17F7-AB2D-4A01-8DC4-784E32498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3430"/>
            <a:stretch/>
          </p:blipFill>
          <p:spPr>
            <a:xfrm>
              <a:off x="3327925" y="4063764"/>
              <a:ext cx="298088" cy="640080"/>
            </a:xfrm>
            <a:prstGeom prst="rect">
              <a:avLst/>
            </a:prstGeom>
          </p:spPr>
        </p:pic>
        <p:pic>
          <p:nvPicPr>
            <p:cNvPr id="27" name="Graphic 26" descr="Arrow Right with solid fill">
              <a:extLst>
                <a:ext uri="{FF2B5EF4-FFF2-40B4-BE49-F238E27FC236}">
                  <a16:creationId xmlns:a16="http://schemas.microsoft.com/office/drawing/2014/main" id="{AE109DAB-18EB-4509-9A11-BCB8B1839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3430"/>
            <a:stretch/>
          </p:blipFill>
          <p:spPr>
            <a:xfrm>
              <a:off x="5784558" y="4063764"/>
              <a:ext cx="298088" cy="64008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BBB20A-B67B-4599-96CD-D53A46EA1D87}"/>
                </a:ext>
              </a:extLst>
            </p:cNvPr>
            <p:cNvGrpSpPr/>
            <p:nvPr/>
          </p:nvGrpSpPr>
          <p:grpSpPr>
            <a:xfrm>
              <a:off x="1332086" y="3779029"/>
              <a:ext cx="1833134" cy="2069843"/>
              <a:chOff x="1332086" y="3779029"/>
              <a:chExt cx="1833134" cy="206984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AE3B3F6-06DC-4185-BB22-28876069AC70}"/>
                  </a:ext>
                </a:extLst>
              </p:cNvPr>
              <p:cNvGrpSpPr/>
              <p:nvPr/>
            </p:nvGrpSpPr>
            <p:grpSpPr>
              <a:xfrm>
                <a:off x="1388626" y="3779029"/>
                <a:ext cx="1676232" cy="1209551"/>
                <a:chOff x="1271266" y="3811000"/>
                <a:chExt cx="1676232" cy="1209551"/>
              </a:xfrm>
            </p:grpSpPr>
            <p:pic>
              <p:nvPicPr>
                <p:cNvPr id="6" name="Graphic 5" descr="Internet with solid fill">
                  <a:extLst>
                    <a:ext uri="{FF2B5EF4-FFF2-40B4-BE49-F238E27FC236}">
                      <a16:creationId xmlns:a16="http://schemas.microsoft.com/office/drawing/2014/main" id="{AF89727D-A9EB-4C08-B5CF-B3413C68B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4093" y="410615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" name="Graphic 7" descr="Chat bubble with solid fill">
                  <a:extLst>
                    <a:ext uri="{FF2B5EF4-FFF2-40B4-BE49-F238E27FC236}">
                      <a16:creationId xmlns:a16="http://schemas.microsoft.com/office/drawing/2014/main" id="{721434E2-BFE9-42BE-BD5B-3E3EC63D45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1266" y="4334927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0" name="Graphic 9" descr="Chat bubble with solid fill">
                  <a:extLst>
                    <a:ext uri="{FF2B5EF4-FFF2-40B4-BE49-F238E27FC236}">
                      <a16:creationId xmlns:a16="http://schemas.microsoft.com/office/drawing/2014/main" id="{3B2018E6-7BBF-4FC1-976A-C4E3AFFD6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2693" y="381100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Chat bubble with solid fill">
                  <a:extLst>
                    <a:ext uri="{FF2B5EF4-FFF2-40B4-BE49-F238E27FC236}">
                      <a16:creationId xmlns:a16="http://schemas.microsoft.com/office/drawing/2014/main" id="{34AA5FCB-315B-408C-A60F-8264D6894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0298" y="4174557"/>
                  <a:ext cx="457200" cy="45720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582760-7A0A-4546-81D5-4ABE95F87536}"/>
                  </a:ext>
                </a:extLst>
              </p:cNvPr>
              <p:cNvSpPr txBox="1"/>
              <p:nvPr/>
            </p:nvSpPr>
            <p:spPr>
              <a:xfrm>
                <a:off x="1332086" y="5202541"/>
                <a:ext cx="1833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scientists sample comments from a large collection of blog posts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68572C0-CE68-4811-8A79-EDC96E8EDF26}"/>
                </a:ext>
              </a:extLst>
            </p:cNvPr>
            <p:cNvGrpSpPr/>
            <p:nvPr/>
          </p:nvGrpSpPr>
          <p:grpSpPr>
            <a:xfrm>
              <a:off x="3788719" y="3837956"/>
              <a:ext cx="1833134" cy="1826250"/>
              <a:chOff x="3681740" y="3837956"/>
              <a:chExt cx="1833134" cy="182625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401D65-3FF2-4449-AD99-C403E90ACC82}"/>
                  </a:ext>
                </a:extLst>
              </p:cNvPr>
              <p:cNvGrpSpPr/>
              <p:nvPr/>
            </p:nvGrpSpPr>
            <p:grpSpPr>
              <a:xfrm>
                <a:off x="4221280" y="3837956"/>
                <a:ext cx="1167005" cy="1091697"/>
                <a:chOff x="3322358" y="3895506"/>
                <a:chExt cx="1167005" cy="1091697"/>
              </a:xfrm>
            </p:grpSpPr>
            <p:pic>
              <p:nvPicPr>
                <p:cNvPr id="16" name="Picture 15" descr="Icon&#10;&#10;Description automatically generated">
                  <a:extLst>
                    <a:ext uri="{FF2B5EF4-FFF2-40B4-BE49-F238E27FC236}">
                      <a16:creationId xmlns:a16="http://schemas.microsoft.com/office/drawing/2014/main" id="{4A1F555F-E129-4CD0-ABB9-1724BB3D8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12" t="29611" r="8309"/>
                <a:stretch/>
              </p:blipFill>
              <p:spPr>
                <a:xfrm>
                  <a:off x="3322358" y="4343569"/>
                  <a:ext cx="754055" cy="64363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D04A5D5-C209-4823-8D01-68C6130B6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64" t="24699" b="12800"/>
                <a:stretch/>
              </p:blipFill>
              <p:spPr>
                <a:xfrm>
                  <a:off x="3904618" y="3895506"/>
                  <a:ext cx="584745" cy="457200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488CE8-C4D9-4AF1-9CF0-9C2273C6BD06}"/>
                  </a:ext>
                </a:extLst>
              </p:cNvPr>
              <p:cNvSpPr txBox="1"/>
              <p:nvPr/>
            </p:nvSpPr>
            <p:spPr>
              <a:xfrm>
                <a:off x="3681740" y="5202541"/>
                <a:ext cx="1833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Comments are selected at random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20C3C4A-F005-41FA-90D3-6CE8B0FE941A}"/>
                </a:ext>
              </a:extLst>
            </p:cNvPr>
            <p:cNvGrpSpPr/>
            <p:nvPr/>
          </p:nvGrpSpPr>
          <p:grpSpPr>
            <a:xfrm>
              <a:off x="6245351" y="3926604"/>
              <a:ext cx="2457884" cy="1922268"/>
              <a:chOff x="6508001" y="3926604"/>
              <a:chExt cx="2457884" cy="192226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6BFA3CA-B290-438B-B92C-E6D9FDDB19E5}"/>
                  </a:ext>
                </a:extLst>
              </p:cNvPr>
              <p:cNvGrpSpPr/>
              <p:nvPr/>
            </p:nvGrpSpPr>
            <p:grpSpPr>
              <a:xfrm>
                <a:off x="6588049" y="3926604"/>
                <a:ext cx="2377836" cy="914400"/>
                <a:chOff x="6007160" y="4114969"/>
                <a:chExt cx="2377836" cy="914400"/>
              </a:xfrm>
            </p:grpSpPr>
            <p:pic>
              <p:nvPicPr>
                <p:cNvPr id="21" name="Graphic 20" descr="Programmer female with solid fill">
                  <a:extLst>
                    <a:ext uri="{FF2B5EF4-FFF2-40B4-BE49-F238E27FC236}">
                      <a16:creationId xmlns:a16="http://schemas.microsoft.com/office/drawing/2014/main" id="{EA4954BA-2AA4-40EB-A92D-6FFB91447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7160" y="4114969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6BAF7634-6949-4C50-9B48-EF3284475FD1}"/>
                    </a:ext>
                  </a:extLst>
                </p:cNvPr>
                <p:cNvSpPr/>
                <p:nvPr/>
              </p:nvSpPr>
              <p:spPr>
                <a:xfrm>
                  <a:off x="6921560" y="4633609"/>
                  <a:ext cx="1463436" cy="26577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100" dirty="0">
                      <a:solidFill>
                        <a:schemeClr val="tx1"/>
                      </a:solidFill>
                    </a:rPr>
                    <a:t>(b) not aggressive</a:t>
                  </a: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CD92E14F-2062-4CAD-B74A-900E151E3A5A}"/>
                    </a:ext>
                  </a:extLst>
                </p:cNvPr>
                <p:cNvSpPr/>
                <p:nvPr/>
              </p:nvSpPr>
              <p:spPr>
                <a:xfrm>
                  <a:off x="6921560" y="4263605"/>
                  <a:ext cx="1463436" cy="26577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100" dirty="0">
                      <a:solidFill>
                        <a:schemeClr val="tx1"/>
                      </a:solidFill>
                    </a:rPr>
                    <a:t>(a) aggressive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37B9EE-8A37-4D21-9BD5-5E2EBE5709D9}"/>
                  </a:ext>
                </a:extLst>
              </p:cNvPr>
              <p:cNvSpPr txBox="1"/>
              <p:nvPr/>
            </p:nvSpPr>
            <p:spPr>
              <a:xfrm>
                <a:off x="6508001" y="5202541"/>
                <a:ext cx="1833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Annotators label each comment as aggressive or not aggressive</a:t>
                </a:r>
              </a:p>
            </p:txBody>
          </p:sp>
        </p:grpSp>
        <p:pic>
          <p:nvPicPr>
            <p:cNvPr id="37" name="Graphic 36" descr="Arrow Right with solid fill">
              <a:extLst>
                <a:ext uri="{FF2B5EF4-FFF2-40B4-BE49-F238E27FC236}">
                  <a16:creationId xmlns:a16="http://schemas.microsoft.com/office/drawing/2014/main" id="{3308CE1C-FBCE-423A-BC1C-68069427B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3430"/>
            <a:stretch/>
          </p:blipFill>
          <p:spPr>
            <a:xfrm>
              <a:off x="8865940" y="4051146"/>
              <a:ext cx="298088" cy="64008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E9C8547-84A9-4F1D-8DF7-64CA96C7AE57}"/>
                </a:ext>
              </a:extLst>
            </p:cNvPr>
            <p:cNvGrpSpPr/>
            <p:nvPr/>
          </p:nvGrpSpPr>
          <p:grpSpPr>
            <a:xfrm>
              <a:off x="9326735" y="3988044"/>
              <a:ext cx="1833134" cy="1860827"/>
              <a:chOff x="9326735" y="3988044"/>
              <a:chExt cx="1833134" cy="1860827"/>
            </a:xfrm>
          </p:grpSpPr>
          <p:pic>
            <p:nvPicPr>
              <p:cNvPr id="36" name="Graphic 35" descr="Gears with solid fill">
                <a:extLst>
                  <a:ext uri="{FF2B5EF4-FFF2-40B4-BE49-F238E27FC236}">
                    <a16:creationId xmlns:a16="http://schemas.microsoft.com/office/drawing/2014/main" id="{A188DE12-9278-4530-B993-9B502F51F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786102" y="3988044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483A07C-9B65-4051-B4E6-63F54CCE5403}"/>
                  </a:ext>
                </a:extLst>
              </p:cNvPr>
              <p:cNvSpPr txBox="1"/>
              <p:nvPr/>
            </p:nvSpPr>
            <p:spPr>
              <a:xfrm>
                <a:off x="9326735" y="5202540"/>
                <a:ext cx="18331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Data scientists train a model using the labeled data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736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A60E-51AD-4F57-BEE3-0476E14B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Example: Consider a blogging website that’s trying to detect aggression in its comment section.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96D07-0C52-4144-8391-FC3B1453C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69824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An </a:t>
            </a:r>
            <a:r>
              <a:rPr lang="en-US" sz="2000" b="1" dirty="0"/>
              <a:t>active learning </a:t>
            </a:r>
            <a:r>
              <a:rPr lang="en-US" sz="2000" dirty="0"/>
              <a:t>approach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would look more like this:</a:t>
            </a:r>
          </a:p>
        </p:txBody>
      </p:sp>
      <p:pic>
        <p:nvPicPr>
          <p:cNvPr id="26" name="Graphic 25" descr="Arrow Right with solid fill">
            <a:extLst>
              <a:ext uri="{FF2B5EF4-FFF2-40B4-BE49-F238E27FC236}">
                <a16:creationId xmlns:a16="http://schemas.microsoft.com/office/drawing/2014/main" id="{D02E17F7-AB2D-4A01-8DC4-784E3249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430"/>
          <a:stretch/>
        </p:blipFill>
        <p:spPr>
          <a:xfrm>
            <a:off x="3177948" y="4063764"/>
            <a:ext cx="298088" cy="640080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AE109DAB-18EB-4509-9A11-BCB8B183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430"/>
          <a:stretch/>
        </p:blipFill>
        <p:spPr>
          <a:xfrm rot="19577811">
            <a:off x="5363126" y="3738507"/>
            <a:ext cx="298088" cy="64008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2BBB20A-B67B-4599-96CD-D53A46EA1D87}"/>
              </a:ext>
            </a:extLst>
          </p:cNvPr>
          <p:cNvGrpSpPr/>
          <p:nvPr/>
        </p:nvGrpSpPr>
        <p:grpSpPr>
          <a:xfrm>
            <a:off x="1182109" y="3779029"/>
            <a:ext cx="1833134" cy="2069843"/>
            <a:chOff x="1332086" y="3779029"/>
            <a:chExt cx="1833134" cy="20698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E3B3F6-06DC-4185-BB22-28876069AC70}"/>
                </a:ext>
              </a:extLst>
            </p:cNvPr>
            <p:cNvGrpSpPr/>
            <p:nvPr/>
          </p:nvGrpSpPr>
          <p:grpSpPr>
            <a:xfrm>
              <a:off x="1388626" y="3779029"/>
              <a:ext cx="1676232" cy="1209551"/>
              <a:chOff x="1271266" y="3811000"/>
              <a:chExt cx="1676232" cy="1209551"/>
            </a:xfrm>
          </p:grpSpPr>
          <p:pic>
            <p:nvPicPr>
              <p:cNvPr id="6" name="Graphic 5" descr="Internet with solid fill">
                <a:extLst>
                  <a:ext uri="{FF2B5EF4-FFF2-40B4-BE49-F238E27FC236}">
                    <a16:creationId xmlns:a16="http://schemas.microsoft.com/office/drawing/2014/main" id="{AF89727D-A9EB-4C08-B5CF-B3413C68B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74093" y="410615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Chat bubble with solid fill">
                <a:extLst>
                  <a:ext uri="{FF2B5EF4-FFF2-40B4-BE49-F238E27FC236}">
                    <a16:creationId xmlns:a16="http://schemas.microsoft.com/office/drawing/2014/main" id="{721434E2-BFE9-42BE-BD5B-3E3EC63D4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71266" y="433492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0" name="Graphic 9" descr="Chat bubble with solid fill">
                <a:extLst>
                  <a:ext uri="{FF2B5EF4-FFF2-40B4-BE49-F238E27FC236}">
                    <a16:creationId xmlns:a16="http://schemas.microsoft.com/office/drawing/2014/main" id="{3B2018E6-7BBF-4FC1-976A-C4E3AFFD6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902693" y="381100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1" name="Graphic 10" descr="Chat bubble with solid fill">
                <a:extLst>
                  <a:ext uri="{FF2B5EF4-FFF2-40B4-BE49-F238E27FC236}">
                    <a16:creationId xmlns:a16="http://schemas.microsoft.com/office/drawing/2014/main" id="{34AA5FCB-315B-408C-A60F-8264D6894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90298" y="4174557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582760-7A0A-4546-81D5-4ABE95F87536}"/>
                </a:ext>
              </a:extLst>
            </p:cNvPr>
            <p:cNvSpPr txBox="1"/>
            <p:nvPr/>
          </p:nvSpPr>
          <p:spPr>
            <a:xfrm>
              <a:off x="1332086" y="5202541"/>
              <a:ext cx="1833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 scientists sample comments from a large collection of blog posts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8572C0-CE68-4811-8A79-EDC96E8EDF26}"/>
              </a:ext>
            </a:extLst>
          </p:cNvPr>
          <p:cNvGrpSpPr/>
          <p:nvPr/>
        </p:nvGrpSpPr>
        <p:grpSpPr>
          <a:xfrm>
            <a:off x="3257380" y="3837956"/>
            <a:ext cx="1833134" cy="2010916"/>
            <a:chOff x="3681740" y="3837956"/>
            <a:chExt cx="1833134" cy="20109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401D65-3FF2-4449-AD99-C403E90ACC82}"/>
                </a:ext>
              </a:extLst>
            </p:cNvPr>
            <p:cNvGrpSpPr/>
            <p:nvPr/>
          </p:nvGrpSpPr>
          <p:grpSpPr>
            <a:xfrm>
              <a:off x="4221280" y="3837956"/>
              <a:ext cx="1167005" cy="1091697"/>
              <a:chOff x="3322358" y="3895506"/>
              <a:chExt cx="1167005" cy="1091697"/>
            </a:xfrm>
          </p:grpSpPr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4A1F555F-E129-4CD0-ABB9-1724BB3D87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12" t="29611" r="8309"/>
              <a:stretch/>
            </p:blipFill>
            <p:spPr>
              <a:xfrm>
                <a:off x="3322358" y="4343569"/>
                <a:ext cx="754055" cy="64363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D04A5D5-C209-4823-8D01-68C6130B6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64" t="24699" b="12800"/>
              <a:stretch/>
            </p:blipFill>
            <p:spPr>
              <a:xfrm>
                <a:off x="3904618" y="3895506"/>
                <a:ext cx="584745" cy="457200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488CE8-C4D9-4AF1-9CF0-9C2273C6BD06}"/>
                </a:ext>
              </a:extLst>
            </p:cNvPr>
            <p:cNvSpPr txBox="1"/>
            <p:nvPr/>
          </p:nvSpPr>
          <p:spPr>
            <a:xfrm>
              <a:off x="3681740" y="5202541"/>
              <a:ext cx="1833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small batch of comments is selected at random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20C3C4A-F005-41FA-90D3-6CE8B0FE941A}"/>
              </a:ext>
            </a:extLst>
          </p:cNvPr>
          <p:cNvGrpSpPr/>
          <p:nvPr/>
        </p:nvGrpSpPr>
        <p:grpSpPr>
          <a:xfrm>
            <a:off x="5917215" y="2532662"/>
            <a:ext cx="2457884" cy="1558239"/>
            <a:chOff x="6508001" y="3926604"/>
            <a:chExt cx="2457884" cy="15582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6BFA3CA-B290-438B-B92C-E6D9FDDB19E5}"/>
                </a:ext>
              </a:extLst>
            </p:cNvPr>
            <p:cNvGrpSpPr/>
            <p:nvPr/>
          </p:nvGrpSpPr>
          <p:grpSpPr>
            <a:xfrm>
              <a:off x="6588049" y="3926604"/>
              <a:ext cx="2377836" cy="914400"/>
              <a:chOff x="6007160" y="4114969"/>
              <a:chExt cx="2377836" cy="914400"/>
            </a:xfrm>
          </p:grpSpPr>
          <p:pic>
            <p:nvPicPr>
              <p:cNvPr id="21" name="Graphic 20" descr="Programmer female with solid fill">
                <a:extLst>
                  <a:ext uri="{FF2B5EF4-FFF2-40B4-BE49-F238E27FC236}">
                    <a16:creationId xmlns:a16="http://schemas.microsoft.com/office/drawing/2014/main" id="{EA4954BA-2AA4-40EB-A92D-6FFB91447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07160" y="41149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6BAF7634-6949-4C50-9B48-EF3284475FD1}"/>
                  </a:ext>
                </a:extLst>
              </p:cNvPr>
              <p:cNvSpPr/>
              <p:nvPr/>
            </p:nvSpPr>
            <p:spPr>
              <a:xfrm>
                <a:off x="6921560" y="4633609"/>
                <a:ext cx="1463436" cy="2657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</a:rPr>
                  <a:t>(b) not aggressive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D92E14F-2062-4CAD-B74A-900E151E3A5A}"/>
                  </a:ext>
                </a:extLst>
              </p:cNvPr>
              <p:cNvSpPr/>
              <p:nvPr/>
            </p:nvSpPr>
            <p:spPr>
              <a:xfrm>
                <a:off x="6921560" y="4263605"/>
                <a:ext cx="1463436" cy="2657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>
                    <a:solidFill>
                      <a:schemeClr val="tx1"/>
                    </a:solidFill>
                  </a:rPr>
                  <a:t>(a) aggressive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37B9EE-8A37-4D21-9BD5-5E2EBE5709D9}"/>
                </a:ext>
              </a:extLst>
            </p:cNvPr>
            <p:cNvSpPr txBox="1"/>
            <p:nvPr/>
          </p:nvSpPr>
          <p:spPr>
            <a:xfrm>
              <a:off x="6508001" y="4838512"/>
              <a:ext cx="1833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Annotators label each comment as aggressive or not aggressive</a:t>
              </a:r>
            </a:p>
          </p:txBody>
        </p:sp>
      </p:grpSp>
      <p:pic>
        <p:nvPicPr>
          <p:cNvPr id="37" name="Graphic 36" descr="Arrow Right with solid fill">
            <a:extLst>
              <a:ext uri="{FF2B5EF4-FFF2-40B4-BE49-F238E27FC236}">
                <a16:creationId xmlns:a16="http://schemas.microsoft.com/office/drawing/2014/main" id="{3308CE1C-FBCE-423A-BC1C-68069427B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430"/>
          <a:stretch/>
        </p:blipFill>
        <p:spPr>
          <a:xfrm rot="2162801">
            <a:off x="8568254" y="3278266"/>
            <a:ext cx="298088" cy="64008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E9C8547-84A9-4F1D-8DF7-64CA96C7AE57}"/>
              </a:ext>
            </a:extLst>
          </p:cNvPr>
          <p:cNvGrpSpPr/>
          <p:nvPr/>
        </p:nvGrpSpPr>
        <p:grpSpPr>
          <a:xfrm>
            <a:off x="9019798" y="3097093"/>
            <a:ext cx="1833134" cy="1553136"/>
            <a:chOff x="9326735" y="3988044"/>
            <a:chExt cx="1833134" cy="1553136"/>
          </a:xfrm>
        </p:grpSpPr>
        <p:pic>
          <p:nvPicPr>
            <p:cNvPr id="36" name="Graphic 35" descr="Gears with solid fill">
              <a:extLst>
                <a:ext uri="{FF2B5EF4-FFF2-40B4-BE49-F238E27FC236}">
                  <a16:creationId xmlns:a16="http://schemas.microsoft.com/office/drawing/2014/main" id="{A188DE12-9278-4530-B993-9B502F51F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6102" y="3988044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3A07C-9B65-4051-B4E6-63F54CCE5403}"/>
                </a:ext>
              </a:extLst>
            </p:cNvPr>
            <p:cNvSpPr txBox="1"/>
            <p:nvPr/>
          </p:nvSpPr>
          <p:spPr>
            <a:xfrm>
              <a:off x="9326735" y="4894849"/>
              <a:ext cx="1833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Data scientists train a model using whatever labels they have</a:t>
              </a: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713211D-E90D-464E-B2E9-88FEA3FCF2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20" y="4829495"/>
            <a:ext cx="916458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F995AA-5A0E-4353-A517-5B9CCF0D1FE3}"/>
              </a:ext>
            </a:extLst>
          </p:cNvPr>
          <p:cNvSpPr txBox="1"/>
          <p:nvPr/>
        </p:nvSpPr>
        <p:spPr>
          <a:xfrm>
            <a:off x="6681181" y="5733545"/>
            <a:ext cx="213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scientists intelligently select the next batch of samples to annotate based on results from the model</a:t>
            </a:r>
          </a:p>
        </p:txBody>
      </p:sp>
      <p:pic>
        <p:nvPicPr>
          <p:cNvPr id="35" name="Graphic 34" descr="Arrow Right with solid fill">
            <a:extLst>
              <a:ext uri="{FF2B5EF4-FFF2-40B4-BE49-F238E27FC236}">
                <a16:creationId xmlns:a16="http://schemas.microsoft.com/office/drawing/2014/main" id="{55ACE92E-23E4-4170-8D63-4F462DC46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430"/>
          <a:stretch/>
        </p:blipFill>
        <p:spPr>
          <a:xfrm rot="7904673">
            <a:off x="8870753" y="4823169"/>
            <a:ext cx="298088" cy="640080"/>
          </a:xfrm>
          <a:prstGeom prst="rect">
            <a:avLst/>
          </a:prstGeom>
        </p:spPr>
      </p:pic>
      <p:pic>
        <p:nvPicPr>
          <p:cNvPr id="44" name="Graphic 43" descr="Arrow Right with solid fill">
            <a:extLst>
              <a:ext uri="{FF2B5EF4-FFF2-40B4-BE49-F238E27FC236}">
                <a16:creationId xmlns:a16="http://schemas.microsoft.com/office/drawing/2014/main" id="{E7122216-2587-4709-AEBC-85296725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430"/>
          <a:stretch/>
        </p:blipFill>
        <p:spPr>
          <a:xfrm rot="14687564">
            <a:off x="6522614" y="4482495"/>
            <a:ext cx="298088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3A7B-3F90-4322-A633-3665475E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4A456-D0FF-4043-828F-7DCC613FB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478024"/>
            <a:ext cx="4937760" cy="369417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Uncertainty sampling</a:t>
            </a:r>
          </a:p>
          <a:p>
            <a:pPr marL="0" indent="0">
              <a:buNone/>
            </a:pPr>
            <a:r>
              <a:rPr lang="en-US" sz="1600" dirty="0"/>
              <a:t>Sampling data that’s most confusing for the model.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85EB1-7724-4C0F-9FB6-9A097E53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3" t="6892" r="7036" b="9480"/>
          <a:stretch/>
        </p:blipFill>
        <p:spPr>
          <a:xfrm>
            <a:off x="1172964" y="4258437"/>
            <a:ext cx="692502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8F50A-BE39-445A-92C3-55DAE1E1E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" t="4276" r="5307" b="5036"/>
          <a:stretch/>
        </p:blipFill>
        <p:spPr>
          <a:xfrm>
            <a:off x="1172964" y="5064495"/>
            <a:ext cx="692502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C152B-8E25-4363-B122-45B36510B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5" t="6416" r="6160" b="6840"/>
          <a:stretch/>
        </p:blipFill>
        <p:spPr>
          <a:xfrm>
            <a:off x="1172964" y="5870553"/>
            <a:ext cx="683566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50D82-C92F-4336-9A68-92772CCE1972}"/>
              </a:ext>
            </a:extLst>
          </p:cNvPr>
          <p:cNvSpPr txBox="1"/>
          <p:nvPr/>
        </p:nvSpPr>
        <p:spPr>
          <a:xfrm>
            <a:off x="1172964" y="3780011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DC1CB-2F76-4148-BA1D-853A9CDFC6E5}"/>
              </a:ext>
            </a:extLst>
          </p:cNvPr>
          <p:cNvSpPr txBox="1"/>
          <p:nvPr/>
        </p:nvSpPr>
        <p:spPr>
          <a:xfrm>
            <a:off x="2884046" y="3780011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says: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6D53D-A74E-4F76-90C1-B594F1F27302}"/>
              </a:ext>
            </a:extLst>
          </p:cNvPr>
          <p:cNvSpPr txBox="1"/>
          <p:nvPr/>
        </p:nvSpPr>
        <p:spPr>
          <a:xfrm>
            <a:off x="2469446" y="4432060"/>
            <a:ext cx="2277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91% sure that’s a deer.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33986-6C7B-4206-96F0-05281805F950}"/>
              </a:ext>
            </a:extLst>
          </p:cNvPr>
          <p:cNvSpPr txBox="1"/>
          <p:nvPr/>
        </p:nvSpPr>
        <p:spPr>
          <a:xfrm>
            <a:off x="2469446" y="5238118"/>
            <a:ext cx="2123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99% sure that’s a car.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C9214-C371-402C-9291-FDB7BBE9AEAD}"/>
              </a:ext>
            </a:extLst>
          </p:cNvPr>
          <p:cNvSpPr txBox="1"/>
          <p:nvPr/>
        </p:nvSpPr>
        <p:spPr>
          <a:xfrm>
            <a:off x="2468974" y="5921065"/>
            <a:ext cx="2923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51% sure that’s a cat…</a:t>
            </a:r>
          </a:p>
          <a:p>
            <a:r>
              <a:rPr lang="en-US" sz="1600" dirty="0"/>
              <a:t>but maybe it’s another deer. </a:t>
            </a:r>
          </a:p>
        </p:txBody>
      </p:sp>
    </p:spTree>
    <p:extLst>
      <p:ext uri="{BB962C8B-B14F-4D97-AF65-F5344CB8AC3E}">
        <p14:creationId xmlns:p14="http://schemas.microsoft.com/office/powerpoint/2010/main" val="333615398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AccentBox</Template>
  <TotalTime>603</TotalTime>
  <Words>1132</Words>
  <Application>Microsoft Office PowerPoint</Application>
  <PresentationFormat>Widescreen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Avenir Next LT Pro</vt:lpstr>
      <vt:lpstr>Calibri</vt:lpstr>
      <vt:lpstr>AccentBoxVTI</vt:lpstr>
      <vt:lpstr>Deep Dive into  Active Learning</vt:lpstr>
      <vt:lpstr>Roadmap</vt:lpstr>
      <vt:lpstr>Read this book</vt:lpstr>
      <vt:lpstr>Problem statement: Can active learning techniques be used to  reduce the amount of training images required  for a convolutional neural network (CNN) to  reach target accuracy? </vt:lpstr>
      <vt:lpstr>Define Active Learning</vt:lpstr>
      <vt:lpstr>Active learning: What is it?</vt:lpstr>
      <vt:lpstr>Example: Consider a blogging website that’s trying to detect aggression in its comment section.</vt:lpstr>
      <vt:lpstr>Example: Consider a blogging website that’s trying to detect aggression in its comment section.</vt:lpstr>
      <vt:lpstr>Active learning techniques</vt:lpstr>
      <vt:lpstr>Active learning techniques</vt:lpstr>
      <vt:lpstr>Active learning techniques</vt:lpstr>
      <vt:lpstr>Active learning techniques</vt:lpstr>
      <vt:lpstr>Combining techniques</vt:lpstr>
      <vt:lpstr>Review experiment</vt:lpstr>
      <vt:lpstr>The CIFAR-10 Dataset</vt:lpstr>
      <vt:lpstr>The model</vt:lpstr>
      <vt:lpstr>Methodology</vt:lpstr>
      <vt:lpstr>Methodology (continued)</vt:lpstr>
      <vt:lpstr>Concern: Speed</vt:lpstr>
      <vt:lpstr>Solution: Multiprocessing</vt:lpstr>
      <vt:lpstr>Discuss results</vt:lpstr>
      <vt:lpstr>Baseline</vt:lpstr>
      <vt:lpstr>Results…?</vt:lpstr>
      <vt:lpstr>Results</vt:lpstr>
      <vt:lpstr>Why the unexpected outcome?</vt:lpstr>
      <vt:lpstr>Reflect on lessons learned</vt:lpstr>
      <vt:lpstr>Accomplishments</vt:lpstr>
      <vt:lpstr>Improvements for week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Dive into  Active Learning</dc:title>
  <dc:creator>Christian Normand</dc:creator>
  <cp:lastModifiedBy>Christian Normand</cp:lastModifiedBy>
  <cp:revision>47</cp:revision>
  <dcterms:created xsi:type="dcterms:W3CDTF">2021-09-06T17:05:53Z</dcterms:created>
  <dcterms:modified xsi:type="dcterms:W3CDTF">2021-09-07T03:08:59Z</dcterms:modified>
</cp:coreProperties>
</file>